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57" r:id="rId8"/>
    <p:sldId id="268" r:id="rId9"/>
    <p:sldId id="259" r:id="rId10"/>
    <p:sldId id="261" r:id="rId11"/>
    <p:sldId id="258" r:id="rId12"/>
    <p:sldId id="260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 autoAdjust="0"/>
    <p:restoredTop sz="94595" autoAdjust="0"/>
  </p:normalViewPr>
  <p:slideViewPr>
    <p:cSldViewPr snapToGrid="0" snapToObjects="1">
      <p:cViewPr varScale="1">
        <p:scale>
          <a:sx n="66" d="100"/>
          <a:sy n="66" d="100"/>
        </p:scale>
        <p:origin x="-10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0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7BF95-1FBE-E24F-A4E0-DA153C9DB19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4AE3C-CE7A-3544-ACB7-2D58E3B78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7BF95-1FBE-E24F-A4E0-DA153C9DB19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4AE3C-CE7A-3544-ACB7-2D58E3B78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7BF95-1FBE-E24F-A4E0-DA153C9DB19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4AE3C-CE7A-3544-ACB7-2D58E3B78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7BF95-1FBE-E24F-A4E0-DA153C9DB19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4AE3C-CE7A-3544-ACB7-2D58E3B78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7BF95-1FBE-E24F-A4E0-DA153C9DB19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4AE3C-CE7A-3544-ACB7-2D58E3B78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7BF95-1FBE-E24F-A4E0-DA153C9DB19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4AE3C-CE7A-3544-ACB7-2D58E3B78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7BF95-1FBE-E24F-A4E0-DA153C9DB19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4AE3C-CE7A-3544-ACB7-2D58E3B78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7BF95-1FBE-E24F-A4E0-DA153C9DB19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4AE3C-CE7A-3544-ACB7-2D58E3B78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7BF95-1FBE-E24F-A4E0-DA153C9DB19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4AE3C-CE7A-3544-ACB7-2D58E3B78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7BF95-1FBE-E24F-A4E0-DA153C9DB19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4AE3C-CE7A-3544-ACB7-2D58E3B78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7BF95-1FBE-E24F-A4E0-DA153C9DB19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D64AE3C-CE7A-3544-ACB7-2D58E3B78D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97BF95-1FBE-E24F-A4E0-DA153C9DB191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D64AE3C-CE7A-3544-ACB7-2D58E3B78DB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Los </a:t>
            </a:r>
            <a:r>
              <a:rPr lang="en-US" sz="6600" dirty="0" err="1" smtClean="0"/>
              <a:t>verbos</a:t>
            </a:r>
            <a:r>
              <a:rPr lang="en-US" sz="6600" dirty="0" smtClean="0"/>
              <a:t> </a:t>
            </a:r>
            <a:r>
              <a:rPr lang="en-US" sz="6600" dirty="0" err="1" smtClean="0"/>
              <a:t>reflexivos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/>
              <a:t>5.1</a:t>
            </a:r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dance!  (“Put on your red shoes and dance the blues”)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 </a:t>
            </a:r>
            <a:r>
              <a:rPr lang="en-US" dirty="0" err="1" smtClean="0"/>
              <a:t>hermano</a:t>
            </a:r>
            <a:r>
              <a:rPr lang="en-US" dirty="0" smtClean="0"/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se pone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los </a:t>
            </a:r>
            <a:r>
              <a:rPr lang="en-US" dirty="0" err="1" smtClean="0"/>
              <a:t>zapatos</a:t>
            </a:r>
            <a:r>
              <a:rPr lang="en-US" dirty="0" smtClean="0"/>
              <a:t>. (</a:t>
            </a:r>
            <a:r>
              <a:rPr lang="en-US" dirty="0" err="1" smtClean="0"/>
              <a:t>ponerse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Yo</a:t>
            </a:r>
            <a:r>
              <a:rPr lang="en-US" dirty="0" smtClean="0"/>
              <a:t> no </a:t>
            </a:r>
            <a:r>
              <a:rPr lang="en-US" b="1" u="sng" dirty="0" smtClean="0">
                <a:solidFill>
                  <a:srgbClr val="FF0000"/>
                </a:solidFill>
              </a:rPr>
              <a:t>me </a:t>
            </a:r>
            <a:r>
              <a:rPr lang="en-US" b="1" u="sng" dirty="0" err="1" smtClean="0">
                <a:solidFill>
                  <a:srgbClr val="FF0000"/>
                </a:solidFill>
              </a:rPr>
              <a:t>visto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de </a:t>
            </a:r>
            <a:r>
              <a:rPr lang="en-US" dirty="0" err="1" smtClean="0"/>
              <a:t>verde</a:t>
            </a:r>
            <a:r>
              <a:rPr lang="en-US" dirty="0" smtClean="0"/>
              <a:t>.  No me </a:t>
            </a:r>
            <a:r>
              <a:rPr lang="en-US" dirty="0" err="1" smtClean="0"/>
              <a:t>gusta</a:t>
            </a:r>
            <a:r>
              <a:rPr lang="en-US" dirty="0" smtClean="0"/>
              <a:t>.  (</a:t>
            </a:r>
            <a:r>
              <a:rPr lang="en-US" dirty="0" err="1" smtClean="0"/>
              <a:t>vestirse</a:t>
            </a:r>
            <a:r>
              <a:rPr lang="en-US" dirty="0" smtClean="0"/>
              <a:t>)</a:t>
            </a:r>
          </a:p>
          <a:p>
            <a:r>
              <a:rPr lang="en-US" dirty="0" smtClean="0"/>
              <a:t>Mi padre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se </a:t>
            </a:r>
            <a:r>
              <a:rPr lang="en-US" b="1" u="sng" dirty="0" err="1" smtClean="0">
                <a:solidFill>
                  <a:srgbClr val="FF0000"/>
                </a:solidFill>
              </a:rPr>
              <a:t>afeita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mañana</a:t>
            </a:r>
            <a:r>
              <a:rPr lang="en-US" dirty="0" smtClean="0"/>
              <a:t>.  (</a:t>
            </a:r>
            <a:r>
              <a:rPr lang="en-US" dirty="0" err="1" smtClean="0"/>
              <a:t>afeitarse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amigas</a:t>
            </a:r>
            <a:r>
              <a:rPr lang="en-US" dirty="0" smtClean="0"/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se </a:t>
            </a:r>
            <a:r>
              <a:rPr lang="en-US" b="1" u="sng" dirty="0" err="1" smtClean="0">
                <a:solidFill>
                  <a:srgbClr val="FF0000"/>
                </a:solidFill>
              </a:rPr>
              <a:t>maquillan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mañana</a:t>
            </a:r>
            <a:r>
              <a:rPr lang="en-US" dirty="0" smtClean="0"/>
              <a:t>.  </a:t>
            </a:r>
            <a:r>
              <a:rPr lang="en-US" sz="2000" dirty="0" smtClean="0"/>
              <a:t>(</a:t>
            </a:r>
            <a:r>
              <a:rPr lang="en-US" sz="2000" dirty="0" err="1" smtClean="0"/>
              <a:t>maquillarse</a:t>
            </a:r>
            <a:r>
              <a:rPr lang="en-US" sz="2000" dirty="0" smtClean="0"/>
              <a:t>)</a:t>
            </a:r>
          </a:p>
          <a:p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b="1" u="sng" dirty="0" err="1" smtClean="0">
                <a:solidFill>
                  <a:srgbClr val="FF0000"/>
                </a:solidFill>
              </a:rPr>
              <a:t>te</a:t>
            </a:r>
            <a:r>
              <a:rPr lang="en-US" b="1" u="sng" dirty="0" smtClean="0">
                <a:solidFill>
                  <a:srgbClr val="FF0000"/>
                </a:solidFill>
              </a:rPr>
              <a:t> pones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un </a:t>
            </a:r>
            <a:r>
              <a:rPr lang="en-US" dirty="0" err="1" smtClean="0"/>
              <a:t>suéter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frío</a:t>
            </a:r>
            <a:r>
              <a:rPr lang="en-US" dirty="0" smtClean="0"/>
              <a:t>.  (</a:t>
            </a:r>
            <a:r>
              <a:rPr lang="en-US" dirty="0" err="1" smtClean="0"/>
              <a:t>ponerse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Nosotras</a:t>
            </a:r>
            <a:r>
              <a:rPr lang="en-US" dirty="0" smtClean="0"/>
              <a:t> </a:t>
            </a:r>
            <a:r>
              <a:rPr lang="en-US" b="1" u="sng" dirty="0" err="1" smtClean="0">
                <a:solidFill>
                  <a:srgbClr val="FF0000"/>
                </a:solidFill>
              </a:rPr>
              <a:t>nos</a:t>
            </a:r>
            <a:r>
              <a:rPr lang="en-US" b="1" u="sng" dirty="0" smtClean="0">
                <a:solidFill>
                  <a:srgbClr val="FF0000"/>
                </a:solidFill>
              </a:rPr>
              <a:t> </a:t>
            </a:r>
            <a:r>
              <a:rPr lang="en-US" b="1" u="sng" dirty="0" err="1" smtClean="0">
                <a:solidFill>
                  <a:srgbClr val="FF0000"/>
                </a:solidFill>
              </a:rPr>
              <a:t>secamos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el </a:t>
            </a:r>
            <a:r>
              <a:rPr lang="en-US" dirty="0" err="1" smtClean="0"/>
              <a:t>pelo</a:t>
            </a:r>
            <a:r>
              <a:rPr lang="en-US" dirty="0" smtClean="0"/>
              <a:t>.  (</a:t>
            </a:r>
            <a:r>
              <a:rPr lang="en-US" dirty="0" err="1" smtClean="0"/>
              <a:t>secarse</a:t>
            </a:r>
            <a:r>
              <a:rPr lang="en-US" dirty="0" smtClean="0"/>
              <a:t>)</a:t>
            </a:r>
          </a:p>
          <a:p>
            <a:r>
              <a:rPr lang="en-US" dirty="0" smtClean="0"/>
              <a:t>¿A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Uds</a:t>
            </a:r>
            <a:r>
              <a:rPr lang="en-US" dirty="0" smtClean="0"/>
              <a:t>. </a:t>
            </a:r>
            <a:r>
              <a:rPr lang="en-US" b="1" u="sng" dirty="0" smtClean="0">
                <a:solidFill>
                  <a:srgbClr val="FF0000"/>
                </a:solidFill>
              </a:rPr>
              <a:t>se </a:t>
            </a:r>
            <a:r>
              <a:rPr lang="en-US" b="1" u="sng" dirty="0" err="1" smtClean="0">
                <a:solidFill>
                  <a:srgbClr val="FF0000"/>
                </a:solidFill>
              </a:rPr>
              <a:t>despiertan</a:t>
            </a:r>
            <a:r>
              <a:rPr lang="en-US" dirty="0" smtClean="0"/>
              <a:t>?  (</a:t>
            </a:r>
            <a:r>
              <a:rPr lang="en-US" dirty="0" err="1" smtClean="0"/>
              <a:t>despertarse</a:t>
            </a:r>
            <a:r>
              <a:rPr lang="en-US" dirty="0" smtClean="0"/>
              <a:t>)</a:t>
            </a:r>
          </a:p>
          <a:p>
            <a:r>
              <a:rPr lang="en-US" dirty="0" smtClean="0"/>
              <a:t>Bea </a:t>
            </a:r>
            <a:r>
              <a:rPr lang="en-US" b="1" u="sng" dirty="0" smtClean="0">
                <a:solidFill>
                  <a:srgbClr val="FF0000"/>
                </a:solidFill>
              </a:rPr>
              <a:t>se </a:t>
            </a:r>
            <a:r>
              <a:rPr lang="en-US" b="1" u="sng" dirty="0" err="1" smtClean="0">
                <a:solidFill>
                  <a:srgbClr val="FF0000"/>
                </a:solidFill>
              </a:rPr>
              <a:t>duerme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tarde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noche</a:t>
            </a:r>
            <a:r>
              <a:rPr lang="en-US" dirty="0" smtClean="0"/>
              <a:t>.  (</a:t>
            </a:r>
            <a:r>
              <a:rPr lang="en-US" dirty="0" err="1" smtClean="0"/>
              <a:t>dormirse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b="1" u="sng" dirty="0" err="1" smtClean="0">
                <a:solidFill>
                  <a:srgbClr val="FF0000"/>
                </a:solidFill>
              </a:rPr>
              <a:t>os</a:t>
            </a:r>
            <a:r>
              <a:rPr lang="en-US" b="1" u="sng" dirty="0" smtClean="0">
                <a:solidFill>
                  <a:srgbClr val="FF0000"/>
                </a:solidFill>
              </a:rPr>
              <a:t> </a:t>
            </a:r>
            <a:r>
              <a:rPr lang="en-US" b="1" u="sng" dirty="0" err="1" smtClean="0">
                <a:solidFill>
                  <a:srgbClr val="FF0000"/>
                </a:solidFill>
              </a:rPr>
              <a:t>acostáis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tarde</a:t>
            </a:r>
            <a:r>
              <a:rPr lang="en-US" dirty="0" smtClean="0"/>
              <a:t> en </a:t>
            </a:r>
            <a:r>
              <a:rPr lang="en-US" dirty="0" err="1" smtClean="0"/>
              <a:t>España</a:t>
            </a:r>
            <a:r>
              <a:rPr lang="en-US" dirty="0" smtClean="0"/>
              <a:t>.  </a:t>
            </a:r>
            <a:r>
              <a:rPr lang="en-US" sz="2200" dirty="0" smtClean="0"/>
              <a:t>(</a:t>
            </a:r>
            <a:r>
              <a:rPr lang="en-US" sz="2200" dirty="0" err="1" smtClean="0"/>
              <a:t>acostarse</a:t>
            </a:r>
            <a:r>
              <a:rPr lang="en-US" sz="2200" dirty="0" smtClean="0"/>
              <a:t>)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 a two verb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You have 2, count them 2, options in a two-verb construction sentence.</a:t>
            </a:r>
          </a:p>
          <a:p>
            <a:pPr marL="850392" lvl="1" indent="-457200">
              <a:buFont typeface="+mj-ea"/>
              <a:buAutoNum type="circleNumDbPlain"/>
            </a:pPr>
            <a:r>
              <a:rPr lang="en-US" dirty="0" smtClean="0"/>
              <a:t>You may attach the reflexive pronoun to the end of the infinitive –</a:t>
            </a:r>
          </a:p>
          <a:p>
            <a:pPr marL="393192" lvl="1" indent="0">
              <a:buNone/>
            </a:pPr>
            <a:r>
              <a:rPr lang="en-US" dirty="0"/>
              <a:t>	</a:t>
            </a:r>
            <a:r>
              <a:rPr lang="en-US" dirty="0" smtClean="0"/>
              <a:t> </a:t>
            </a:r>
            <a:r>
              <a:rPr lang="en-US" u="sng" dirty="0" err="1" smtClean="0"/>
              <a:t>Yo</a:t>
            </a:r>
            <a:r>
              <a:rPr lang="en-US" u="sng" dirty="0" smtClean="0"/>
              <a:t> </a:t>
            </a:r>
            <a:r>
              <a:rPr lang="en-US" u="sng" dirty="0" err="1" smtClean="0"/>
              <a:t>voy</a:t>
            </a:r>
            <a:r>
              <a:rPr lang="en-US" u="sng" dirty="0" smtClean="0"/>
              <a:t> a </a:t>
            </a:r>
            <a:r>
              <a:rPr lang="en-US" u="sng" dirty="0" err="1" smtClean="0"/>
              <a:t>bañar</a:t>
            </a:r>
            <a:r>
              <a:rPr lang="en-US" b="1" u="sng" dirty="0" err="1" smtClean="0"/>
              <a:t>me</a:t>
            </a:r>
            <a:r>
              <a:rPr lang="en-US" u="sng" dirty="0" smtClean="0"/>
              <a:t> </a:t>
            </a:r>
            <a:r>
              <a:rPr lang="en-US" u="sng" dirty="0" err="1" smtClean="0"/>
              <a:t>ahora</a:t>
            </a:r>
            <a:r>
              <a:rPr lang="en-US" u="sng" dirty="0" smtClean="0"/>
              <a:t>.</a:t>
            </a:r>
          </a:p>
          <a:p>
            <a:pPr marL="850392" lvl="1" indent="-457200">
              <a:buNone/>
            </a:pPr>
            <a:r>
              <a:rPr lang="en-US" dirty="0" smtClean="0"/>
              <a:t>OR</a:t>
            </a:r>
          </a:p>
          <a:p>
            <a:pPr marL="850392" lvl="1" indent="-457200">
              <a:buFont typeface="+mj-ea"/>
              <a:buAutoNum type="circleNumDbPlain" startAt="2"/>
            </a:pPr>
            <a:r>
              <a:rPr lang="en-US" dirty="0" smtClean="0"/>
              <a:t>You may put the reflexive pronoun in front of the conjugated verb – </a:t>
            </a:r>
          </a:p>
          <a:p>
            <a:pPr marL="393192" lvl="1" indent="0">
              <a:buNone/>
            </a:pPr>
            <a:r>
              <a:rPr lang="en-US" dirty="0"/>
              <a:t>	</a:t>
            </a:r>
            <a:r>
              <a:rPr lang="en-US" u="sng" dirty="0" err="1" smtClean="0"/>
              <a:t>Yo</a:t>
            </a:r>
            <a:r>
              <a:rPr lang="en-US" u="sng" dirty="0" smtClean="0"/>
              <a:t> </a:t>
            </a:r>
            <a:r>
              <a:rPr lang="en-US" b="1" u="sng" dirty="0" smtClean="0"/>
              <a:t>me </a:t>
            </a:r>
            <a:r>
              <a:rPr lang="en-US" u="sng" dirty="0" err="1" smtClean="0"/>
              <a:t>voy</a:t>
            </a:r>
            <a:r>
              <a:rPr lang="en-US" u="sng" dirty="0" smtClean="0"/>
              <a:t> a </a:t>
            </a:r>
            <a:r>
              <a:rPr lang="en-US" u="sng" dirty="0" err="1" smtClean="0"/>
              <a:t>bañar</a:t>
            </a:r>
            <a:r>
              <a:rPr lang="en-US" u="sng" dirty="0" smtClean="0"/>
              <a:t> </a:t>
            </a:r>
            <a:r>
              <a:rPr lang="en-US" u="sng" dirty="0" err="1" smtClean="0"/>
              <a:t>ahora</a:t>
            </a:r>
            <a:r>
              <a:rPr lang="en-US" u="sng" dirty="0" smtClean="0"/>
              <a:t>.</a:t>
            </a:r>
          </a:p>
          <a:p>
            <a:pPr marL="850392" lvl="1" indent="-457200">
              <a:buNone/>
            </a:pPr>
            <a:r>
              <a:rPr lang="en-US" dirty="0" smtClean="0"/>
              <a:t>Whether you choose option 1 or option 2, be sure that your reflexive pronoun matches the verb #1 – the conjugated verb.</a:t>
            </a:r>
          </a:p>
          <a:p>
            <a:pPr marL="850392" lvl="1" indent="-457200">
              <a:buFont typeface="+mj-ea"/>
              <a:buAutoNum type="circleNumDbPlain" startAt="2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Let’s practice the two step!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sentences using the following elements in two-verb construction.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Yo/querer/cepillarse</a:t>
            </a:r>
            <a:r>
              <a:rPr lang="en-US" dirty="0" smtClean="0"/>
              <a:t> el </a:t>
            </a:r>
            <a:r>
              <a:rPr lang="en-US" dirty="0" err="1" smtClean="0"/>
              <a:t>pelo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Ellos/no/ir</a:t>
            </a:r>
            <a:r>
              <a:rPr lang="en-US" dirty="0" smtClean="0"/>
              <a:t> a/</a:t>
            </a:r>
            <a:r>
              <a:rPr lang="en-US" dirty="0" err="1" smtClean="0"/>
              <a:t>bañarse</a:t>
            </a:r>
            <a:r>
              <a:rPr lang="en-US" dirty="0" smtClean="0"/>
              <a:t> </a:t>
            </a:r>
            <a:r>
              <a:rPr lang="en-US" dirty="0" err="1" smtClean="0"/>
              <a:t>hoy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/</a:t>
            </a:r>
            <a:r>
              <a:rPr lang="en-US" dirty="0" err="1" smtClean="0"/>
              <a:t>poder</a:t>
            </a:r>
            <a:r>
              <a:rPr lang="en-US" dirty="0" smtClean="0"/>
              <a:t>/</a:t>
            </a:r>
            <a:r>
              <a:rPr lang="en-US" dirty="0" err="1" smtClean="0"/>
              <a:t>lavarse</a:t>
            </a:r>
            <a:r>
              <a:rPr lang="en-US" dirty="0" smtClean="0"/>
              <a:t> la </a:t>
            </a:r>
            <a:r>
              <a:rPr lang="en-US" dirty="0" err="1" smtClean="0"/>
              <a:t>cabeza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Mi </a:t>
            </a:r>
            <a:r>
              <a:rPr lang="en-US" dirty="0" err="1" smtClean="0"/>
              <a:t>hermano/pensar/vestirse</a:t>
            </a:r>
            <a:r>
              <a:rPr lang="en-US" dirty="0" smtClean="0"/>
              <a:t> de </a:t>
            </a:r>
            <a:r>
              <a:rPr lang="en-US" dirty="0" err="1" smtClean="0"/>
              <a:t>pirata</a:t>
            </a:r>
            <a:r>
              <a:rPr lang="en-US" dirty="0" smtClean="0"/>
              <a:t> </a:t>
            </a:r>
            <a:r>
              <a:rPr lang="en-US" dirty="0" err="1" smtClean="0"/>
              <a:t>mañana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estudiantes/no/querer/levantarse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Nosotras</a:t>
            </a:r>
            <a:r>
              <a:rPr lang="en-US" dirty="0" smtClean="0"/>
              <a:t>/</a:t>
            </a:r>
            <a:r>
              <a:rPr lang="en-US" dirty="0" err="1" smtClean="0"/>
              <a:t>preferir</a:t>
            </a:r>
            <a:r>
              <a:rPr lang="en-US" dirty="0" smtClean="0"/>
              <a:t>/</a:t>
            </a:r>
            <a:r>
              <a:rPr lang="en-US" dirty="0" err="1" smtClean="0"/>
              <a:t>maquillarse</a:t>
            </a:r>
            <a:r>
              <a:rPr lang="en-US" dirty="0" smtClean="0"/>
              <a:t> lentamente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Ud./no/necesitar/pintarse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uñas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4528"/>
            <a:ext cx="8229600" cy="627347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quiero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cepillar</a:t>
            </a:r>
            <a:r>
              <a:rPr lang="en-US" b="1" dirty="0" err="1" smtClean="0">
                <a:solidFill>
                  <a:srgbClr val="FF0000"/>
                </a:solidFill>
              </a:rPr>
              <a:t>me</a:t>
            </a:r>
            <a:r>
              <a:rPr lang="en-US" dirty="0" smtClean="0"/>
              <a:t> el </a:t>
            </a:r>
            <a:r>
              <a:rPr lang="en-US" dirty="0" err="1" smtClean="0"/>
              <a:t>pelo</a:t>
            </a:r>
            <a:r>
              <a:rPr lang="en-US" dirty="0" smtClean="0"/>
              <a:t>.                  or                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me</a:t>
            </a:r>
            <a:r>
              <a:rPr lang="en-US" dirty="0" smtClean="0"/>
              <a:t> </a:t>
            </a:r>
            <a:r>
              <a:rPr lang="en-US" dirty="0" err="1" smtClean="0"/>
              <a:t>quiero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cepillar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el </a:t>
            </a:r>
            <a:r>
              <a:rPr lang="en-US" dirty="0" err="1" smtClean="0"/>
              <a:t>pelo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Ellos</a:t>
            </a:r>
            <a:r>
              <a:rPr lang="en-US" dirty="0" smtClean="0"/>
              <a:t> no van a </a:t>
            </a:r>
            <a:r>
              <a:rPr lang="en-US" dirty="0" err="1" smtClean="0">
                <a:solidFill>
                  <a:srgbClr val="FF0000"/>
                </a:solidFill>
              </a:rPr>
              <a:t>bañar</a:t>
            </a:r>
            <a:r>
              <a:rPr lang="en-US" b="1" dirty="0" err="1" smtClean="0">
                <a:solidFill>
                  <a:srgbClr val="FF0000"/>
                </a:solidFill>
              </a:rPr>
              <a:t>se</a:t>
            </a:r>
            <a:r>
              <a:rPr lang="en-US" dirty="0" smtClean="0"/>
              <a:t> </a:t>
            </a:r>
            <a:r>
              <a:rPr lang="en-US" dirty="0" err="1" smtClean="0"/>
              <a:t>hoy</a:t>
            </a:r>
            <a:r>
              <a:rPr lang="en-US" dirty="0" smtClean="0"/>
              <a:t>. 			or                </a:t>
            </a:r>
            <a:r>
              <a:rPr lang="en-US" dirty="0" err="1" smtClean="0"/>
              <a:t>Ellos</a:t>
            </a:r>
            <a:r>
              <a:rPr lang="en-US" dirty="0" smtClean="0"/>
              <a:t> no </a:t>
            </a:r>
            <a:r>
              <a:rPr lang="en-US" b="1" dirty="0" smtClean="0">
                <a:solidFill>
                  <a:srgbClr val="FF0000"/>
                </a:solidFill>
              </a:rPr>
              <a:t>se</a:t>
            </a:r>
            <a:r>
              <a:rPr lang="en-US" dirty="0" smtClean="0"/>
              <a:t> van a </a:t>
            </a:r>
            <a:r>
              <a:rPr lang="en-US" dirty="0" err="1" smtClean="0">
                <a:solidFill>
                  <a:srgbClr val="FF0000"/>
                </a:solidFill>
              </a:rPr>
              <a:t>bañar</a:t>
            </a:r>
            <a:r>
              <a:rPr lang="en-US" dirty="0" smtClean="0"/>
              <a:t> </a:t>
            </a:r>
            <a:r>
              <a:rPr lang="en-US" dirty="0" err="1" smtClean="0"/>
              <a:t>hoy</a:t>
            </a:r>
            <a:r>
              <a:rPr lang="en-US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puedes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lavar</a:t>
            </a:r>
            <a:r>
              <a:rPr lang="en-US" b="1" dirty="0" err="1" smtClean="0">
                <a:solidFill>
                  <a:srgbClr val="FF0000"/>
                </a:solidFill>
              </a:rPr>
              <a:t>te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la </a:t>
            </a:r>
            <a:r>
              <a:rPr lang="en-US" dirty="0" err="1" smtClean="0"/>
              <a:t>cabeza</a:t>
            </a:r>
            <a:r>
              <a:rPr lang="en-US" dirty="0" smtClean="0"/>
              <a:t>.         		or             </a:t>
            </a: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te</a:t>
            </a:r>
            <a:r>
              <a:rPr lang="en-US" dirty="0" smtClean="0"/>
              <a:t> </a:t>
            </a:r>
            <a:r>
              <a:rPr lang="en-US" dirty="0" err="1" smtClean="0"/>
              <a:t>puedes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lavar</a:t>
            </a:r>
            <a:r>
              <a:rPr lang="en-US" dirty="0" smtClean="0"/>
              <a:t> la </a:t>
            </a:r>
            <a:r>
              <a:rPr lang="en-US" dirty="0" err="1" smtClean="0"/>
              <a:t>cabeza</a:t>
            </a:r>
            <a:r>
              <a:rPr lang="en-US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Mi </a:t>
            </a:r>
            <a:r>
              <a:rPr lang="en-US" dirty="0" err="1" smtClean="0"/>
              <a:t>hermano</a:t>
            </a:r>
            <a:r>
              <a:rPr lang="en-US" dirty="0" smtClean="0"/>
              <a:t> </a:t>
            </a:r>
            <a:r>
              <a:rPr lang="en-US" dirty="0" err="1" smtClean="0"/>
              <a:t>piensa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vestir</a:t>
            </a:r>
            <a:r>
              <a:rPr lang="en-US" b="1" dirty="0" err="1" smtClean="0">
                <a:solidFill>
                  <a:srgbClr val="FF0000"/>
                </a:solidFill>
              </a:rPr>
              <a:t>se</a:t>
            </a:r>
            <a:r>
              <a:rPr lang="en-US" dirty="0" smtClean="0"/>
              <a:t> de </a:t>
            </a:r>
            <a:r>
              <a:rPr lang="en-US" dirty="0" err="1" smtClean="0"/>
              <a:t>pirata</a:t>
            </a:r>
            <a:r>
              <a:rPr lang="en-US" dirty="0" smtClean="0"/>
              <a:t> </a:t>
            </a:r>
            <a:r>
              <a:rPr lang="en-US" dirty="0" err="1" smtClean="0"/>
              <a:t>mañana</a:t>
            </a:r>
            <a:r>
              <a:rPr lang="en-US" dirty="0" smtClean="0"/>
              <a:t>.   or Mi </a:t>
            </a:r>
            <a:r>
              <a:rPr lang="en-US" dirty="0" err="1" smtClean="0"/>
              <a:t>hermano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se</a:t>
            </a:r>
            <a:r>
              <a:rPr lang="en-US" dirty="0" smtClean="0"/>
              <a:t> </a:t>
            </a:r>
            <a:r>
              <a:rPr lang="en-US" dirty="0" err="1" smtClean="0"/>
              <a:t>piensa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vestir</a:t>
            </a:r>
            <a:r>
              <a:rPr lang="en-US" dirty="0" smtClean="0"/>
              <a:t> de </a:t>
            </a:r>
            <a:r>
              <a:rPr lang="en-US" dirty="0" err="1" smtClean="0"/>
              <a:t>pirata</a:t>
            </a:r>
            <a:r>
              <a:rPr lang="en-US" dirty="0" smtClean="0"/>
              <a:t> </a:t>
            </a:r>
            <a:r>
              <a:rPr lang="en-US" dirty="0" err="1" smtClean="0"/>
              <a:t>mañana</a:t>
            </a:r>
            <a:r>
              <a:rPr lang="en-US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Los </a:t>
            </a:r>
            <a:r>
              <a:rPr lang="en-US" dirty="0" err="1" smtClean="0"/>
              <a:t>estudiantes</a:t>
            </a:r>
            <a:r>
              <a:rPr lang="en-US" dirty="0" smtClean="0"/>
              <a:t> no </a:t>
            </a:r>
            <a:r>
              <a:rPr lang="en-US" dirty="0" err="1" smtClean="0"/>
              <a:t>quieren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levantar</a:t>
            </a:r>
            <a:r>
              <a:rPr lang="en-US" b="1" dirty="0" err="1" smtClean="0">
                <a:solidFill>
                  <a:srgbClr val="FF0000"/>
                </a:solidFill>
              </a:rPr>
              <a:t>se</a:t>
            </a:r>
            <a:r>
              <a:rPr lang="en-US" dirty="0" smtClean="0">
                <a:solidFill>
                  <a:srgbClr val="FF0000"/>
                </a:solidFill>
              </a:rPr>
              <a:t>.  </a:t>
            </a:r>
            <a:r>
              <a:rPr lang="en-US" dirty="0" smtClean="0"/>
              <a:t>	 or          Los </a:t>
            </a:r>
            <a:r>
              <a:rPr lang="en-US" dirty="0" err="1" smtClean="0"/>
              <a:t>estudiantes</a:t>
            </a:r>
            <a:r>
              <a:rPr lang="en-US" dirty="0" smtClean="0"/>
              <a:t> no </a:t>
            </a:r>
            <a:r>
              <a:rPr lang="en-US" b="1" dirty="0" smtClean="0">
                <a:solidFill>
                  <a:srgbClr val="FF0000"/>
                </a:solidFill>
              </a:rPr>
              <a:t>se</a:t>
            </a:r>
            <a:r>
              <a:rPr lang="en-US" dirty="0" smtClean="0"/>
              <a:t> </a:t>
            </a:r>
            <a:r>
              <a:rPr lang="en-US" dirty="0" err="1" smtClean="0"/>
              <a:t>quieren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levantar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Nosotras</a:t>
            </a:r>
            <a:r>
              <a:rPr lang="en-US" dirty="0" smtClean="0"/>
              <a:t> </a:t>
            </a:r>
            <a:r>
              <a:rPr lang="en-US" dirty="0" err="1" smtClean="0"/>
              <a:t>preferimos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maquillar</a:t>
            </a:r>
            <a:r>
              <a:rPr lang="en-US" b="1" dirty="0" err="1" smtClean="0">
                <a:solidFill>
                  <a:srgbClr val="FF0000"/>
                </a:solidFill>
              </a:rPr>
              <a:t>nos</a:t>
            </a:r>
            <a:r>
              <a:rPr lang="en-US" dirty="0" smtClean="0"/>
              <a:t> lentamente.    or </a:t>
            </a:r>
            <a:r>
              <a:rPr lang="en-US" dirty="0" err="1" smtClean="0"/>
              <a:t>Nosotras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nos</a:t>
            </a:r>
            <a:r>
              <a:rPr lang="en-US" dirty="0" smtClean="0"/>
              <a:t> </a:t>
            </a:r>
            <a:r>
              <a:rPr lang="en-US" dirty="0" err="1" smtClean="0"/>
              <a:t>preferimos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maquillar</a:t>
            </a:r>
            <a:r>
              <a:rPr lang="en-US" dirty="0" smtClean="0"/>
              <a:t> lentamente.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Ud</a:t>
            </a:r>
            <a:r>
              <a:rPr lang="en-US" dirty="0" smtClean="0"/>
              <a:t>. no </a:t>
            </a:r>
            <a:r>
              <a:rPr lang="en-US" dirty="0" err="1" smtClean="0"/>
              <a:t>necesita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pintar</a:t>
            </a:r>
            <a:r>
              <a:rPr lang="en-US" b="1" dirty="0" err="1" smtClean="0">
                <a:solidFill>
                  <a:srgbClr val="FF0000"/>
                </a:solidFill>
              </a:rPr>
              <a:t>se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uñas</a:t>
            </a:r>
            <a:r>
              <a:rPr lang="en-US" dirty="0" smtClean="0"/>
              <a:t>. 		Or          </a:t>
            </a:r>
            <a:r>
              <a:rPr lang="en-US" dirty="0" err="1" smtClean="0"/>
              <a:t>Ud</a:t>
            </a:r>
            <a:r>
              <a:rPr lang="en-US" dirty="0" smtClean="0"/>
              <a:t>. no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se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necesita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pintar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uñas</a:t>
            </a:r>
            <a:r>
              <a:rPr lang="en-US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reflexive verbs?	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 reflexive verbs to talk about actions we do </a:t>
            </a:r>
            <a:r>
              <a:rPr lang="en-US" sz="3200" b="1" dirty="0" smtClean="0"/>
              <a:t>to </a:t>
            </a:r>
            <a:r>
              <a:rPr lang="en-US" dirty="0" smtClean="0"/>
              <a:t>and </a:t>
            </a:r>
            <a:r>
              <a:rPr lang="en-US" sz="3600" b="1" dirty="0" smtClean="0"/>
              <a:t>for</a:t>
            </a:r>
            <a:r>
              <a:rPr lang="en-US" dirty="0" smtClean="0"/>
              <a:t> ourselves.</a:t>
            </a:r>
          </a:p>
          <a:p>
            <a:r>
              <a:rPr lang="en-US" dirty="0" smtClean="0"/>
              <a:t>For example:</a:t>
            </a:r>
          </a:p>
          <a:p>
            <a:pPr lvl="1"/>
            <a:r>
              <a:rPr lang="en-US" dirty="0" smtClean="0"/>
              <a:t>Brushing one’s teeth</a:t>
            </a:r>
          </a:p>
          <a:p>
            <a:pPr lvl="1"/>
            <a:r>
              <a:rPr lang="en-US" dirty="0" smtClean="0"/>
              <a:t>Washing one’s hair</a:t>
            </a:r>
          </a:p>
          <a:p>
            <a:pPr lvl="1"/>
            <a:r>
              <a:rPr lang="en-US" dirty="0" smtClean="0"/>
              <a:t>Putting on one’s makeup</a:t>
            </a:r>
          </a:p>
          <a:p>
            <a:pPr lvl="1"/>
            <a:r>
              <a:rPr lang="en-US" dirty="0" smtClean="0"/>
              <a:t>Getting dressed</a:t>
            </a:r>
          </a:p>
          <a:p>
            <a:pPr lvl="1"/>
            <a:r>
              <a:rPr lang="en-US" dirty="0" smtClean="0"/>
              <a:t>Fixing your 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65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Would it still be reflexive if…?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were brushing your dog’s teeth?</a:t>
            </a:r>
          </a:p>
          <a:p>
            <a:r>
              <a:rPr lang="en-US" dirty="0" smtClean="0"/>
              <a:t>You were washing the dishes?</a:t>
            </a:r>
          </a:p>
          <a:p>
            <a:r>
              <a:rPr lang="en-US" dirty="0" smtClean="0"/>
              <a:t>You were putting makeup on your friend?</a:t>
            </a:r>
          </a:p>
          <a:p>
            <a:r>
              <a:rPr lang="en-US" dirty="0" smtClean="0"/>
              <a:t>You were dressing your Barbie?</a:t>
            </a:r>
          </a:p>
          <a:p>
            <a:r>
              <a:rPr lang="en-US" dirty="0" smtClean="0"/>
              <a:t>You were fixing the car?</a:t>
            </a:r>
          </a:p>
          <a:p>
            <a:endParaRPr lang="en-US" dirty="0" smtClean="0"/>
          </a:p>
          <a:p>
            <a:r>
              <a:rPr lang="en-US" dirty="0" smtClean="0"/>
              <a:t>Answer: </a:t>
            </a:r>
            <a:r>
              <a:rPr lang="en-US" sz="6600" b="1" dirty="0" smtClean="0">
                <a:solidFill>
                  <a:srgbClr val="FF0000"/>
                </a:solidFill>
              </a:rPr>
              <a:t>NO!</a:t>
            </a:r>
            <a:endParaRPr lang="en-US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29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63515" y="4347148"/>
            <a:ext cx="314793" cy="29980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piece of the verb is reflexive?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Reflexive verbs have 2 pieces:</a:t>
            </a:r>
          </a:p>
          <a:p>
            <a:pPr lvl="2"/>
            <a:r>
              <a:rPr lang="en-US" dirty="0" smtClean="0"/>
              <a:t>The first is the infinitive part of the verb which, when we conjugate it, tells us who is doing the action.</a:t>
            </a:r>
          </a:p>
          <a:p>
            <a:pPr lvl="2"/>
            <a:r>
              <a:rPr lang="en-US" dirty="0" smtClean="0"/>
              <a:t>The second is the reflexive pronoun which tells us who is receiving the action of the verb.</a:t>
            </a:r>
            <a:endParaRPr lang="en-US" dirty="0"/>
          </a:p>
          <a:p>
            <a:r>
              <a:rPr lang="en-US" dirty="0" smtClean="0"/>
              <a:t>Take a look:</a:t>
            </a:r>
          </a:p>
          <a:p>
            <a:pPr lvl="3"/>
            <a:r>
              <a:rPr lang="en-US" dirty="0" err="1" smtClean="0"/>
              <a:t>Lavarse</a:t>
            </a:r>
            <a:r>
              <a:rPr lang="en-US" dirty="0" smtClean="0"/>
              <a:t>                The “se” on the end is the reflexive pronoun. </a:t>
            </a:r>
          </a:p>
          <a:p>
            <a:pPr marL="978408" lvl="3" indent="0">
              <a:buNone/>
            </a:pPr>
            <a:r>
              <a:rPr lang="en-US" dirty="0"/>
              <a:t>	</a:t>
            </a:r>
            <a:r>
              <a:rPr lang="en-US" dirty="0" smtClean="0"/>
              <a:t>	     In addition to conjugating the verb, we have </a:t>
            </a:r>
          </a:p>
          <a:p>
            <a:pPr marL="978408" lvl="3" indent="0">
              <a:buNone/>
            </a:pPr>
            <a:r>
              <a:rPr lang="en-US" dirty="0"/>
              <a:t>	</a:t>
            </a:r>
            <a:r>
              <a:rPr lang="en-US" dirty="0" smtClean="0"/>
              <a:t>	      to change the pronoun.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 rot="1165904">
            <a:off x="2734445" y="4562801"/>
            <a:ext cx="734519" cy="3979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616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continue to work with </a:t>
            </a:r>
            <a:r>
              <a:rPr lang="en-US" dirty="0" err="1" smtClean="0"/>
              <a:t>lavarse</a:t>
            </a:r>
            <a:endParaRPr lang="en-US" dirty="0"/>
          </a:p>
          <a:p>
            <a:pPr lvl="2"/>
            <a:r>
              <a:rPr lang="en-US" dirty="0" smtClean="0"/>
              <a:t>If I want to say that I wash my face, I would say:</a:t>
            </a:r>
          </a:p>
          <a:p>
            <a:pPr lvl="5"/>
            <a:r>
              <a:rPr lang="en-US" dirty="0" smtClean="0"/>
              <a:t> </a:t>
            </a:r>
            <a:r>
              <a:rPr lang="en-US" sz="3300" b="1" dirty="0">
                <a:solidFill>
                  <a:srgbClr val="FF0000"/>
                </a:solidFill>
              </a:rPr>
              <a:t>M</a:t>
            </a:r>
            <a:r>
              <a:rPr lang="en-US" sz="3300" b="1" dirty="0" smtClean="0">
                <a:solidFill>
                  <a:srgbClr val="FF0000"/>
                </a:solidFill>
              </a:rPr>
              <a:t>e </a:t>
            </a:r>
            <a:r>
              <a:rPr lang="en-US" sz="3300" b="1" dirty="0" err="1" smtClean="0">
                <a:solidFill>
                  <a:srgbClr val="FF0000"/>
                </a:solidFill>
              </a:rPr>
              <a:t>lavo</a:t>
            </a:r>
            <a:r>
              <a:rPr lang="en-US" sz="3300" b="1" dirty="0" smtClean="0">
                <a:solidFill>
                  <a:srgbClr val="FF0000"/>
                </a:solidFill>
              </a:rPr>
              <a:t> la </a:t>
            </a:r>
            <a:r>
              <a:rPr lang="en-US" sz="3300" b="1" dirty="0" err="1" smtClean="0">
                <a:solidFill>
                  <a:srgbClr val="FF0000"/>
                </a:solidFill>
              </a:rPr>
              <a:t>cara</a:t>
            </a:r>
            <a:r>
              <a:rPr lang="en-US" sz="3300" b="1" dirty="0" smtClean="0">
                <a:solidFill>
                  <a:srgbClr val="FF0000"/>
                </a:solidFill>
              </a:rPr>
              <a:t>.</a:t>
            </a:r>
          </a:p>
          <a:p>
            <a:pPr lvl="4"/>
            <a:r>
              <a:rPr lang="en-US" dirty="0" smtClean="0"/>
              <a:t>Would this be reflexive?    </a:t>
            </a:r>
            <a:r>
              <a:rPr lang="en-US" sz="4000" dirty="0" smtClean="0">
                <a:solidFill>
                  <a:srgbClr val="FF0000"/>
                </a:solidFill>
              </a:rPr>
              <a:t>Yes!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	</a:t>
            </a:r>
            <a:r>
              <a:rPr lang="en-US" sz="2000" dirty="0" smtClean="0"/>
              <a:t>If I want to say that </a:t>
            </a:r>
            <a:r>
              <a:rPr lang="en-US" sz="2000" smtClean="0"/>
              <a:t>I </a:t>
            </a:r>
            <a:r>
              <a:rPr lang="en-US" sz="2000" smtClean="0"/>
              <a:t>wash </a:t>
            </a:r>
            <a:r>
              <a:rPr lang="en-US" sz="2000" dirty="0" smtClean="0"/>
              <a:t>the car, I would say</a:t>
            </a:r>
            <a:r>
              <a:rPr lang="en-US" sz="2000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	</a:t>
            </a:r>
            <a:r>
              <a:rPr lang="en-US" sz="2000" b="1" dirty="0" smtClean="0">
                <a:solidFill>
                  <a:srgbClr val="FF0000"/>
                </a:solidFill>
              </a:rPr>
              <a:t>	</a:t>
            </a:r>
            <a:r>
              <a:rPr lang="en-US" sz="3200" b="1" dirty="0" err="1">
                <a:solidFill>
                  <a:srgbClr val="FF0000"/>
                </a:solidFill>
              </a:rPr>
              <a:t>L</a:t>
            </a:r>
            <a:r>
              <a:rPr lang="en-US" sz="3200" b="1" dirty="0" err="1" smtClean="0">
                <a:solidFill>
                  <a:srgbClr val="FF0000"/>
                </a:solidFill>
              </a:rPr>
              <a:t>avo</a:t>
            </a:r>
            <a:r>
              <a:rPr lang="en-US" sz="3200" b="1" dirty="0" smtClean="0">
                <a:solidFill>
                  <a:srgbClr val="FF0000"/>
                </a:solidFill>
              </a:rPr>
              <a:t> el </a:t>
            </a:r>
            <a:r>
              <a:rPr lang="en-US" sz="3200" b="1" dirty="0" err="1" smtClean="0">
                <a:solidFill>
                  <a:srgbClr val="FF0000"/>
                </a:solidFill>
              </a:rPr>
              <a:t>coche</a:t>
            </a:r>
            <a:r>
              <a:rPr lang="en-US" sz="3200" b="1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 		</a:t>
            </a:r>
            <a:r>
              <a:rPr lang="en-US" sz="2000" dirty="0" smtClean="0"/>
              <a:t>Would this be reflexive?  </a:t>
            </a:r>
            <a:r>
              <a:rPr lang="en-US" sz="3600" b="1" dirty="0" smtClean="0">
                <a:solidFill>
                  <a:srgbClr val="FF0000"/>
                </a:solidFill>
              </a:rPr>
              <a:t>NO!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223709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So, what are the reflexive pronouns?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</a:t>
            </a:r>
            <a:r>
              <a:rPr lang="en-US" dirty="0" err="1" smtClean="0"/>
              <a:t>ya</a:t>
            </a:r>
            <a:r>
              <a:rPr lang="en-US" dirty="0" smtClean="0"/>
              <a:t> go! 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379584"/>
              </p:ext>
            </p:extLst>
          </p:nvPr>
        </p:nvGraphicFramePr>
        <p:xfrm>
          <a:off x="1209204" y="2656170"/>
          <a:ext cx="6540710" cy="3130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0355"/>
                <a:gridCol w="3270355"/>
              </a:tblGrid>
              <a:tr h="1043344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Cooper Black" pitchFamily="18" charset="0"/>
                        </a:rPr>
                        <a:t>Me</a:t>
                      </a:r>
                      <a:endParaRPr lang="en-US" sz="4400" dirty="0">
                        <a:latin typeface="Cooper Blac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err="1" smtClean="0">
                          <a:latin typeface="Cooper Black" pitchFamily="18" charset="0"/>
                        </a:rPr>
                        <a:t>Nos</a:t>
                      </a:r>
                      <a:endParaRPr lang="en-US" sz="4400" dirty="0">
                        <a:latin typeface="Cooper Black" pitchFamily="18" charset="0"/>
                      </a:endParaRPr>
                    </a:p>
                  </a:txBody>
                  <a:tcPr/>
                </a:tc>
              </a:tr>
              <a:tr h="1043344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err="1" smtClean="0">
                          <a:latin typeface="Cooper Black" pitchFamily="18" charset="0"/>
                        </a:rPr>
                        <a:t>Te</a:t>
                      </a:r>
                      <a:endParaRPr lang="en-US" sz="4400" dirty="0">
                        <a:latin typeface="Cooper Blac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err="1" smtClean="0">
                          <a:latin typeface="Cooper Black" pitchFamily="18" charset="0"/>
                        </a:rPr>
                        <a:t>Os</a:t>
                      </a:r>
                      <a:endParaRPr lang="en-US" sz="4400" dirty="0">
                        <a:latin typeface="Cooper Black" pitchFamily="18" charset="0"/>
                      </a:endParaRPr>
                    </a:p>
                  </a:txBody>
                  <a:tcPr/>
                </a:tc>
              </a:tr>
              <a:tr h="1043344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Cooper Black" pitchFamily="18" charset="0"/>
                        </a:rPr>
                        <a:t>Se</a:t>
                      </a:r>
                      <a:endParaRPr lang="en-US" sz="4400" dirty="0">
                        <a:latin typeface="Cooper Black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Cooper Black" pitchFamily="18" charset="0"/>
                        </a:rPr>
                        <a:t>Se</a:t>
                      </a:r>
                      <a:endParaRPr lang="en-US" sz="4400" dirty="0">
                        <a:latin typeface="Cooper Black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072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conjugate a reflexive verb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two steps forward and then two steps back</a:t>
            </a:r>
          </a:p>
          <a:p>
            <a:pPr lvl="1"/>
            <a:r>
              <a:rPr lang="en-US" dirty="0" smtClean="0"/>
              <a:t>Step 1 –decide the subject</a:t>
            </a:r>
          </a:p>
          <a:p>
            <a:pPr lvl="1"/>
            <a:r>
              <a:rPr lang="en-US" dirty="0" smtClean="0"/>
              <a:t>Step 2 – conjugate the verb for that subject</a:t>
            </a:r>
          </a:p>
          <a:p>
            <a:pPr lvl="1"/>
            <a:r>
              <a:rPr lang="en-US" dirty="0" smtClean="0"/>
              <a:t>Step 3 (back step)- choose the appropriate reflexive pronoun</a:t>
            </a:r>
          </a:p>
          <a:p>
            <a:pPr lvl="1"/>
            <a:r>
              <a:rPr lang="en-US" dirty="0" smtClean="0"/>
              <a:t>Step 4 (back step)-place the reflexive pronoun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It’s a dance!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try one…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5858"/>
            <a:ext cx="8229600" cy="438912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Translate this: </a:t>
            </a:r>
            <a:r>
              <a:rPr lang="en-US" dirty="0" err="1" smtClean="0"/>
              <a:t>Pepita</a:t>
            </a:r>
            <a:r>
              <a:rPr lang="en-US" dirty="0" smtClean="0"/>
              <a:t> showers every morning.</a:t>
            </a:r>
          </a:p>
          <a:p>
            <a:r>
              <a:rPr lang="en-US" dirty="0" smtClean="0"/>
              <a:t>Remember the steps?</a:t>
            </a:r>
          </a:p>
          <a:p>
            <a:pPr lvl="1"/>
            <a:r>
              <a:rPr lang="en-US" dirty="0"/>
              <a:t>Step 1 –decide the </a:t>
            </a:r>
            <a:r>
              <a:rPr lang="en-US" dirty="0" smtClean="0"/>
              <a:t>subject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Pepita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Step 2 – conjugate the verb for that </a:t>
            </a:r>
            <a:r>
              <a:rPr lang="en-US" dirty="0" smtClean="0"/>
              <a:t>subject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ducha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Step 3 (back step)- choose the appropriate reflexive </a:t>
            </a:r>
            <a:r>
              <a:rPr lang="en-US" dirty="0" smtClean="0"/>
              <a:t>pronoun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se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Step 4 (back step)-place the reflexive </a:t>
            </a:r>
            <a:r>
              <a:rPr lang="en-US" dirty="0" smtClean="0"/>
              <a:t>pronoun</a:t>
            </a:r>
          </a:p>
          <a:p>
            <a:pPr lvl="1"/>
            <a:r>
              <a:rPr lang="en-US" dirty="0" err="1" smtClean="0"/>
              <a:t>Pepita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se </a:t>
            </a:r>
            <a:r>
              <a:rPr lang="en-US" dirty="0" err="1" smtClean="0">
                <a:solidFill>
                  <a:srgbClr val="FF0000"/>
                </a:solidFill>
              </a:rPr>
              <a:t>ducha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mañana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0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dance!  (“Put on your red shoes and dance the blues”)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 </a:t>
            </a:r>
            <a:r>
              <a:rPr lang="en-US" dirty="0" err="1" smtClean="0"/>
              <a:t>hermano</a:t>
            </a:r>
            <a:r>
              <a:rPr lang="en-US" dirty="0" smtClean="0"/>
              <a:t> ______________ los </a:t>
            </a:r>
            <a:r>
              <a:rPr lang="en-US" dirty="0" err="1" smtClean="0"/>
              <a:t>zapatos</a:t>
            </a:r>
            <a:r>
              <a:rPr lang="en-US" dirty="0" smtClean="0"/>
              <a:t>. (</a:t>
            </a:r>
            <a:r>
              <a:rPr lang="en-US" dirty="0" err="1" smtClean="0"/>
              <a:t>ponerse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Yo</a:t>
            </a:r>
            <a:r>
              <a:rPr lang="en-US" dirty="0" smtClean="0"/>
              <a:t> no ___________ de </a:t>
            </a:r>
            <a:r>
              <a:rPr lang="en-US" dirty="0" err="1" smtClean="0"/>
              <a:t>verde</a:t>
            </a:r>
            <a:r>
              <a:rPr lang="en-US" dirty="0" smtClean="0"/>
              <a:t>.  No me </a:t>
            </a:r>
            <a:r>
              <a:rPr lang="en-US" dirty="0" err="1" smtClean="0"/>
              <a:t>gusta</a:t>
            </a:r>
            <a:r>
              <a:rPr lang="en-US" dirty="0" smtClean="0"/>
              <a:t>.  (</a:t>
            </a:r>
            <a:r>
              <a:rPr lang="en-US" dirty="0" err="1" smtClean="0"/>
              <a:t>vestirse</a:t>
            </a:r>
            <a:r>
              <a:rPr lang="en-US" dirty="0" smtClean="0"/>
              <a:t>)</a:t>
            </a:r>
          </a:p>
          <a:p>
            <a:r>
              <a:rPr lang="en-US" dirty="0" smtClean="0"/>
              <a:t>Mi padre </a:t>
            </a:r>
            <a:r>
              <a:rPr lang="en-US" dirty="0" err="1" smtClean="0"/>
              <a:t>siempre</a:t>
            </a:r>
            <a:r>
              <a:rPr lang="en-US" dirty="0" smtClean="0"/>
              <a:t> ________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mañana</a:t>
            </a:r>
            <a:r>
              <a:rPr lang="en-US" dirty="0" smtClean="0"/>
              <a:t>.  (</a:t>
            </a:r>
            <a:r>
              <a:rPr lang="en-US" dirty="0" err="1" smtClean="0"/>
              <a:t>afeitarse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amigas</a:t>
            </a:r>
            <a:r>
              <a:rPr lang="en-US" dirty="0" smtClean="0"/>
              <a:t> __________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mañana</a:t>
            </a:r>
            <a:r>
              <a:rPr lang="en-US" dirty="0" smtClean="0"/>
              <a:t>.  (</a:t>
            </a:r>
            <a:r>
              <a:rPr lang="en-US" dirty="0" err="1" smtClean="0"/>
              <a:t>maquillarse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Tú</a:t>
            </a:r>
            <a:r>
              <a:rPr lang="en-US" dirty="0" smtClean="0"/>
              <a:t> __________ un </a:t>
            </a:r>
            <a:r>
              <a:rPr lang="en-US" dirty="0" err="1" smtClean="0"/>
              <a:t>suéter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frío</a:t>
            </a:r>
            <a:r>
              <a:rPr lang="en-US" dirty="0" smtClean="0"/>
              <a:t>.  (</a:t>
            </a:r>
            <a:r>
              <a:rPr lang="en-US" dirty="0" err="1" smtClean="0"/>
              <a:t>ponerse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Nosotras</a:t>
            </a:r>
            <a:r>
              <a:rPr lang="en-US" dirty="0" smtClean="0"/>
              <a:t> ______________ el </a:t>
            </a:r>
            <a:r>
              <a:rPr lang="en-US" dirty="0" err="1" smtClean="0"/>
              <a:t>pelo</a:t>
            </a:r>
            <a:r>
              <a:rPr lang="en-US" dirty="0" smtClean="0"/>
              <a:t>.  (</a:t>
            </a:r>
            <a:r>
              <a:rPr lang="en-US" dirty="0" err="1" smtClean="0"/>
              <a:t>secarse</a:t>
            </a:r>
            <a:r>
              <a:rPr lang="en-US" dirty="0" smtClean="0"/>
              <a:t>)</a:t>
            </a:r>
          </a:p>
          <a:p>
            <a:r>
              <a:rPr lang="en-US" dirty="0" smtClean="0"/>
              <a:t>¿A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Uds</a:t>
            </a:r>
            <a:r>
              <a:rPr lang="en-US" dirty="0" smtClean="0"/>
              <a:t>.______________?  (</a:t>
            </a:r>
            <a:r>
              <a:rPr lang="en-US" dirty="0" err="1" smtClean="0"/>
              <a:t>despertarse</a:t>
            </a:r>
            <a:r>
              <a:rPr lang="en-US" dirty="0" smtClean="0"/>
              <a:t>)</a:t>
            </a:r>
          </a:p>
          <a:p>
            <a:r>
              <a:rPr lang="en-US" dirty="0" smtClean="0"/>
              <a:t>Bea _____________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tarde</a:t>
            </a:r>
            <a:r>
              <a:rPr lang="en-US" dirty="0" smtClean="0"/>
              <a:t>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noche</a:t>
            </a:r>
            <a:r>
              <a:rPr lang="en-US" dirty="0" smtClean="0"/>
              <a:t>.  (</a:t>
            </a:r>
            <a:r>
              <a:rPr lang="en-US" dirty="0" err="1" smtClean="0"/>
              <a:t>dormirse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Vosotros</a:t>
            </a:r>
            <a:r>
              <a:rPr lang="en-US" dirty="0" smtClean="0"/>
              <a:t> _________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tarde</a:t>
            </a:r>
            <a:r>
              <a:rPr lang="en-US" dirty="0" smtClean="0"/>
              <a:t> en </a:t>
            </a:r>
            <a:r>
              <a:rPr lang="en-US" dirty="0" err="1" smtClean="0"/>
              <a:t>España</a:t>
            </a:r>
            <a:r>
              <a:rPr lang="en-US" dirty="0" smtClean="0"/>
              <a:t>.  (</a:t>
            </a:r>
            <a:r>
              <a:rPr lang="en-US" dirty="0" err="1" smtClean="0"/>
              <a:t>acostarse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473</TotalTime>
  <Words>642</Words>
  <Application>Microsoft Office PowerPoint</Application>
  <PresentationFormat>On-screen Show (4:3)</PresentationFormat>
  <Paragraphs>105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Los verbos reflexivos</vt:lpstr>
      <vt:lpstr>What are reflexive verbs?   </vt:lpstr>
      <vt:lpstr>Would it still be reflexive if…? </vt:lpstr>
      <vt:lpstr>Which piece of the verb is reflexive? </vt:lpstr>
      <vt:lpstr>For example:</vt:lpstr>
      <vt:lpstr>So, what are the reflexive pronouns?</vt:lpstr>
      <vt:lpstr>To conjugate a reflexive verb</vt:lpstr>
      <vt:lpstr>Let’s try one…</vt:lpstr>
      <vt:lpstr>Let’s dance!  (“Put on your red shoes and dance the blues”)</vt:lpstr>
      <vt:lpstr>Let’s dance!  (“Put on your red shoes and dance the blues”)</vt:lpstr>
      <vt:lpstr>In a two verb construction</vt:lpstr>
      <vt:lpstr>Let’s practice the two step!</vt:lpstr>
      <vt:lpstr>PowerPoint Presentation</vt:lpstr>
    </vt:vector>
  </TitlesOfParts>
  <Company>WCSD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verbos reflexivos</dc:title>
  <dc:creator>localadmin</dc:creator>
  <cp:lastModifiedBy>Prine, Stephanie</cp:lastModifiedBy>
  <cp:revision>21</cp:revision>
  <dcterms:created xsi:type="dcterms:W3CDTF">2011-03-08T20:53:29Z</dcterms:created>
  <dcterms:modified xsi:type="dcterms:W3CDTF">2012-09-18T13:27:17Z</dcterms:modified>
</cp:coreProperties>
</file>